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47" r:id="rId10"/>
    <p:sldId id="340" r:id="rId11"/>
    <p:sldId id="344" r:id="rId12"/>
    <p:sldId id="341" r:id="rId13"/>
    <p:sldId id="342" r:id="rId14"/>
    <p:sldId id="345" r:id="rId15"/>
    <p:sldId id="343" r:id="rId16"/>
    <p:sldId id="324" r:id="rId17"/>
    <p:sldId id="339" r:id="rId18"/>
    <p:sldId id="338" r:id="rId19"/>
    <p:sldId id="30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87843" autoAdjust="0"/>
  </p:normalViewPr>
  <p:slideViewPr>
    <p:cSldViewPr snapToGrid="0" snapToObjects="1">
      <p:cViewPr varScale="1">
        <p:scale>
          <a:sx n="143" d="100"/>
          <a:sy n="143" d="100"/>
        </p:scale>
        <p:origin x="2756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1" y="3777610"/>
            <a:ext cx="375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Reporte semanal – S2</a:t>
            </a:r>
            <a:endParaRPr lang="en-U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 txBox="1">
            <a:spLocks/>
          </p:cNvSpPr>
          <p:nvPr/>
        </p:nvSpPr>
        <p:spPr>
          <a:xfrm>
            <a:off x="1589452" y="1614798"/>
            <a:ext cx="5965096" cy="1099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/>
              <a:buNone/>
            </a:pPr>
            <a:r>
              <a:rPr lang="es-E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Experiencia del Cliente</a:t>
            </a:r>
          </a:p>
        </p:txBody>
      </p:sp>
    </p:spTree>
    <p:extLst>
      <p:ext uri="{BB962C8B-B14F-4D97-AF65-F5344CB8AC3E}">
        <p14:creationId xmlns:p14="http://schemas.microsoft.com/office/powerpoint/2010/main" val="58556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4685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aspectos 	presentan diferencias más grandes los alojamientos mejor y peor valorados?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al detalle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Higiene</a:t>
            </a:r>
          </a:p>
          <a:p>
            <a:pPr>
              <a:lnSpc>
                <a:spcPct val="120000"/>
              </a:lnSpc>
            </a:pPr>
            <a:r>
              <a:rPr lang="es-E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-in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Comunicación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748663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</p:spTree>
    <p:extLst>
      <p:ext uri="{BB962C8B-B14F-4D97-AF65-F5344CB8AC3E}">
        <p14:creationId xmlns:p14="http://schemas.microsoft.com/office/powerpoint/2010/main" val="375004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7" y="-961253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282922" y="285020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282922" y="4975539"/>
            <a:ext cx="8565868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282922" y="5096291"/>
            <a:ext cx="8411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los aspectos tienen claramente puntuaciones más altas en el grupo alto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2" y="1353268"/>
            <a:ext cx="8565868" cy="32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99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-12843" y="241345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13070" y="1146345"/>
            <a:ext cx="2753474" cy="2427832"/>
            <a:chOff x="82192" y="1596815"/>
            <a:chExt cx="2753474" cy="1983201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8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Limpieza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precisión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son los que más contribuyen a la diferencia en la puntuación total.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8748867E-8D55-40AC-B354-1712F1C8096F}"/>
              </a:ext>
            </a:extLst>
          </p:cNvPr>
          <p:cNvGrpSpPr/>
          <p:nvPr/>
        </p:nvGrpSpPr>
        <p:grpSpPr>
          <a:xfrm>
            <a:off x="3090772" y="1146345"/>
            <a:ext cx="5905835" cy="2269056"/>
            <a:chOff x="3073287" y="1603787"/>
            <a:chExt cx="5905835" cy="241687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287" y="1603787"/>
              <a:ext cx="5905835" cy="2416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4 Elipse"/>
            <p:cNvSpPr/>
            <p:nvPr/>
          </p:nvSpPr>
          <p:spPr>
            <a:xfrm>
              <a:off x="3308277" y="223077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3308277" y="255539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3574177"/>
            <a:ext cx="5905835" cy="249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17 Grupo"/>
          <p:cNvGrpSpPr/>
          <p:nvPr/>
        </p:nvGrpSpPr>
        <p:grpSpPr>
          <a:xfrm>
            <a:off x="147390" y="3555009"/>
            <a:ext cx="2753474" cy="2495445"/>
            <a:chOff x="82192" y="1596815"/>
            <a:chExt cx="2753474" cy="1824479"/>
          </a:xfrm>
        </p:grpSpPr>
        <p:sp>
          <p:nvSpPr>
            <p:cNvPr id="19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8 Rectángulo"/>
          <p:cNvSpPr/>
          <p:nvPr/>
        </p:nvSpPr>
        <p:spPr>
          <a:xfrm>
            <a:off x="130557" y="3627126"/>
            <a:ext cx="2770307" cy="2313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Hotel </a:t>
            </a: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room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puntuación más </a:t>
            </a:r>
            <a:r>
              <a:rPr lang="es-ES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alta.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Shared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room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puntuación más </a:t>
            </a:r>
            <a:r>
              <a:rPr lang="es-ES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baja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review_scores_checkin:</a:t>
            </a:r>
            <a:r>
              <a:rPr lang="es-ES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mayor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variación entre tipos</a:t>
            </a:r>
          </a:p>
        </p:txBody>
      </p:sp>
    </p:spTree>
    <p:extLst>
      <p:ext uri="{BB962C8B-B14F-4D97-AF65-F5344CB8AC3E}">
        <p14:creationId xmlns:p14="http://schemas.microsoft.com/office/powerpoint/2010/main" val="320067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-1" y="192546"/>
            <a:ext cx="4362745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P.N.</a:t>
              </a: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30412" y="1025502"/>
            <a:ext cx="3156919" cy="2667320"/>
            <a:chOff x="82192" y="1596815"/>
            <a:chExt cx="2753474" cy="1927116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123294" y="1706090"/>
              <a:ext cx="2671269" cy="1817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Incrementar la publicidad para alojamientos en </a:t>
              </a:r>
              <a:r>
                <a:rPr lang="es-ES" sz="16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Mallorca.</a:t>
              </a:r>
              <a:r>
                <a:rPr lang="es-ES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>
                <a:spcAft>
                  <a:spcPts val="1125"/>
                </a:spcAft>
              </a:pPr>
              <a:endPara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Aumentar la cantidad de alojamientos en </a:t>
              </a:r>
              <a:r>
                <a:rPr lang="es-ES" sz="16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Menorca y Sevilla</a:t>
              </a:r>
              <a:endPara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13 Grupo">
            <a:extLst>
              <a:ext uri="{FF2B5EF4-FFF2-40B4-BE49-F238E27FC236}">
                <a16:creationId xmlns:a16="http://schemas.microsoft.com/office/drawing/2014/main" id="{07F21171-E6F8-46F1-BE87-4F277BB3ABBB}"/>
              </a:ext>
            </a:extLst>
          </p:cNvPr>
          <p:cNvGrpSpPr/>
          <p:nvPr/>
        </p:nvGrpSpPr>
        <p:grpSpPr>
          <a:xfrm>
            <a:off x="108803" y="3704655"/>
            <a:ext cx="3156919" cy="2525260"/>
            <a:chOff x="-132301" y="3543803"/>
            <a:chExt cx="2753474" cy="1824479"/>
          </a:xfrm>
        </p:grpSpPr>
        <p:sp>
          <p:nvSpPr>
            <p:cNvPr id="22" name="Retângulo: Cantos Arredondados 11">
              <a:extLst>
                <a:ext uri="{FF2B5EF4-FFF2-40B4-BE49-F238E27FC236}">
                  <a16:creationId xmlns:a16="http://schemas.microsoft.com/office/drawing/2014/main" id="{10775569-F762-441E-989A-24513265A015}"/>
                </a:ext>
              </a:extLst>
            </p:cNvPr>
            <p:cNvSpPr/>
            <p:nvPr/>
          </p:nvSpPr>
          <p:spPr>
            <a:xfrm>
              <a:off x="-132301" y="3543803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adroTexto 12">
              <a:extLst>
                <a:ext uri="{FF2B5EF4-FFF2-40B4-BE49-F238E27FC236}">
                  <a16:creationId xmlns:a16="http://schemas.microsoft.com/office/drawing/2014/main" id="{1627B1DD-AA18-4894-B0FA-3639D66A2DC8}"/>
                </a:ext>
              </a:extLst>
            </p:cNvPr>
            <p:cNvSpPr txBox="1"/>
            <p:nvPr/>
          </p:nvSpPr>
          <p:spPr>
            <a:xfrm>
              <a:off x="-113454" y="3719716"/>
              <a:ext cx="2671269" cy="1369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el número de alojamientos de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habitaciones de hotel 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 nuestra plataforma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E5058AC-15F9-4C5A-9903-F009231D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62" y="1176749"/>
            <a:ext cx="5300736" cy="21819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5B9909-0495-4307-A76A-F0CAA6A52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62" y="3876286"/>
            <a:ext cx="5300736" cy="21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2BB13EB-B24C-4DC9-8BDF-7D76AF978B82}"/>
              </a:ext>
            </a:extLst>
          </p:cNvPr>
          <p:cNvGrpSpPr/>
          <p:nvPr/>
        </p:nvGrpSpPr>
        <p:grpSpPr>
          <a:xfrm>
            <a:off x="1" y="208843"/>
            <a:ext cx="3465798" cy="659311"/>
            <a:chOff x="1" y="364707"/>
            <a:chExt cx="3073942" cy="659311"/>
          </a:xfrm>
        </p:grpSpPr>
        <p:sp>
          <p:nvSpPr>
            <p:cNvPr id="4" name="Retângulo: Cantos Superiores Arredondados 7">
              <a:extLst>
                <a:ext uri="{FF2B5EF4-FFF2-40B4-BE49-F238E27FC236}">
                  <a16:creationId xmlns:a16="http://schemas.microsoft.com/office/drawing/2014/main" id="{7A5436AE-DCA4-4980-A2A1-761C81A595DF}"/>
                </a:ext>
              </a:extLst>
            </p:cNvPr>
            <p:cNvSpPr/>
            <p:nvPr/>
          </p:nvSpPr>
          <p:spPr>
            <a:xfrm rot="5400000">
              <a:off x="1207316" y="-842608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834174AB-7C81-4619-B068-4FD58299C74C}"/>
                </a:ext>
              </a:extLst>
            </p:cNvPr>
            <p:cNvSpPr txBox="1">
              <a:spLocks/>
            </p:cNvSpPr>
            <p:nvPr/>
          </p:nvSpPr>
          <p:spPr>
            <a:xfrm>
              <a:off x="277239" y="403665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45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P.N.</a:t>
              </a:r>
            </a:p>
          </p:txBody>
        </p:sp>
      </p:grpSp>
      <p:sp>
        <p:nvSpPr>
          <p:cNvPr id="6" name="Retângulo: Cantos Arredondados 11">
            <a:extLst>
              <a:ext uri="{FF2B5EF4-FFF2-40B4-BE49-F238E27FC236}">
                <a16:creationId xmlns:a16="http://schemas.microsoft.com/office/drawing/2014/main" id="{2A9B975F-6127-4493-A073-3D9E8D167588}"/>
              </a:ext>
            </a:extLst>
          </p:cNvPr>
          <p:cNvSpPr/>
          <p:nvPr/>
        </p:nvSpPr>
        <p:spPr>
          <a:xfrm>
            <a:off x="277239" y="1246909"/>
            <a:ext cx="8565868" cy="5363290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Necesitamos ampliar la visibilidad de los alojamientos en </a:t>
            </a:r>
            <a:r>
              <a:rPr lang="es-ES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Mallorca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dentro de nuestra plataforma es uno de los lugares con menos visitas, pero es donde más plazas de alojamiento tenemos y es la que nos proporciona el mayor ingreso neto. </a:t>
            </a:r>
          </a:p>
        </p:txBody>
      </p:sp>
    </p:spTree>
    <p:extLst>
      <p:ext uri="{BB962C8B-B14F-4D97-AF65-F5344CB8AC3E}">
        <p14:creationId xmlns:p14="http://schemas.microsoft.com/office/powerpoint/2010/main" val="329472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47565" y="2114271"/>
            <a:ext cx="8091814" cy="35657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territorio nacional, con zonas prioritarias.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</a:t>
            </a:r>
            <a:r>
              <a:rPr lang="pt-BR" b="1" spc="300" dirty="0" err="1">
                <a:solidFill>
                  <a:schemeClr val="accent2"/>
                </a:solidFill>
              </a:rPr>
              <a:t>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36513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más información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  <a:r>
              <a:rPr lang="pt-BR" b="1" spc="300" dirty="0">
                <a:solidFill>
                  <a:schemeClr val="accent2"/>
                </a:solidFill>
              </a:rPr>
              <a:t> D.O.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1652483"/>
            <a:ext cx="4825490" cy="116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125"/>
              </a:spcAft>
              <a:buNone/>
            </a:pPr>
            <a:r>
              <a:rPr lang="en-U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12447" y="-1058717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421156" y="4995853"/>
            <a:ext cx="8449674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32209" y="4995853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" y="1046601"/>
            <a:ext cx="8937266" cy="371056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1C0908-4CF7-4B04-9653-F6B92ABB262F}"/>
              </a:ext>
            </a:extLst>
          </p:cNvPr>
          <p:cNvSpPr txBox="1">
            <a:spLocks/>
          </p:cNvSpPr>
          <p:nvPr/>
        </p:nvSpPr>
        <p:spPr>
          <a:xfrm>
            <a:off x="160236" y="219653"/>
            <a:ext cx="2519464" cy="52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</a:t>
            </a:r>
            <a:r>
              <a:rPr lang="pt-BR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negocio</a:t>
            </a:r>
            <a:endParaRPr lang="en-US" b="1" spc="3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Expandirnos por las diferentes ciudades del territorio peninsular, insular.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Mediterráneo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Atlántica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Insular	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Centro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Destacando el mar y atractivos característicos de la zona.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de precio según alojamiento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Contrarrestando con la propuesta del alojamiento, para maximizar ganancias o corregir precio.</a:t>
            </a:r>
          </a:p>
          <a:p>
            <a:endParaRPr lang="es-ES" dirty="0">
              <a:solidFill>
                <a:srgbClr val="081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3146</TotalTime>
  <Words>493</Words>
  <Application>Microsoft Office PowerPoint</Application>
  <PresentationFormat>Presentación en pantalla (4:3)</PresentationFormat>
  <Paragraphs>76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Isanagui Rojas</cp:lastModifiedBy>
  <cp:revision>79</cp:revision>
  <dcterms:created xsi:type="dcterms:W3CDTF">2013-01-27T09:14:16Z</dcterms:created>
  <dcterms:modified xsi:type="dcterms:W3CDTF">2025-05-25T20:09:23Z</dcterms:modified>
  <cp:category/>
</cp:coreProperties>
</file>